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  <p:sldMasterId id="2147483662" r:id="rId3"/>
  </p:sldMasterIdLst>
  <p:notesMasterIdLst>
    <p:notesMasterId r:id="rId5"/>
  </p:notesMasterIdLst>
  <p:handoutMasterIdLst>
    <p:handoutMasterId r:id="rId6"/>
  </p:handoutMasterIdLst>
  <p:sldIdLst>
    <p:sldId id="3513" r:id="rId4"/>
  </p:sldIdLst>
  <p:sldSz cx="12192000" cy="6858000"/>
  <p:notesSz cx="6797675" cy="9928225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6" userDrawn="1">
          <p15:clr>
            <a:srgbClr val="A4A3A4"/>
          </p15:clr>
        </p15:guide>
        <p15:guide id="2" pos="39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FF5FB"/>
    <a:srgbClr val="F9FBFD"/>
    <a:srgbClr val="004698"/>
    <a:srgbClr val="FFC000"/>
    <a:srgbClr val="CFD5EA"/>
    <a:srgbClr val="E9EBF5"/>
    <a:srgbClr val="9AB6EA"/>
    <a:srgbClr val="FDB9E8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9" autoAdjust="0"/>
    <p:restoredTop sz="95592" autoAdjust="0"/>
  </p:normalViewPr>
  <p:slideViewPr>
    <p:cSldViewPr showGuides="1">
      <p:cViewPr varScale="1">
        <p:scale>
          <a:sx n="86" d="100"/>
          <a:sy n="86" d="100"/>
        </p:scale>
        <p:origin x="859" y="62"/>
      </p:cViewPr>
      <p:guideLst>
        <p:guide orient="horz" pos="2326"/>
        <p:guide pos="3946"/>
      </p:guideLst>
    </p:cSldViewPr>
  </p:slideViewPr>
  <p:outlineViewPr>
    <p:cViewPr>
      <p:scale>
        <a:sx n="33" d="100"/>
        <a:sy n="33" d="100"/>
      </p:scale>
      <p:origin x="0" y="817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-2040"/>
    </p:cViewPr>
  </p:sorterViewPr>
  <p:notesViewPr>
    <p:cSldViewPr>
      <p:cViewPr varScale="1">
        <p:scale>
          <a:sx n="72" d="100"/>
          <a:sy n="72" d="100"/>
        </p:scale>
        <p:origin x="1384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tags" Target="tags/tag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350" cy="496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946" tIns="45974" rIns="91946" bIns="45974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华文中宋" panose="02010600040101010101" pitchFamily="2" charset="-122"/>
              </a:defRPr>
            </a:lvl1pPr>
          </a:lstStyle>
          <a:p>
            <a:pPr defTabSz="919480">
              <a:defRPr/>
            </a:pPr>
            <a:endParaRPr lang="zh-CN" alt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729" y="1"/>
            <a:ext cx="2946350" cy="496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946" tIns="45974" rIns="91946" bIns="45974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华文中宋" panose="02010600040101010101" pitchFamily="2" charset="-122"/>
              </a:defRPr>
            </a:lvl1pPr>
          </a:lstStyle>
          <a:p>
            <a:pPr defTabSz="919480">
              <a:defRPr/>
            </a:pPr>
            <a:fld id="{F62507BF-74BD-4C5B-A9D9-36B437CE59A0}" type="datetimeFigureOut">
              <a:rPr lang="zh-CN" altLang="en-US"/>
            </a:fld>
            <a:endParaRPr lang="zh-CN" alt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469"/>
            <a:ext cx="2946350" cy="496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946" tIns="45974" rIns="91946" bIns="45974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华文中宋" panose="02010600040101010101" pitchFamily="2" charset="-122"/>
              </a:defRPr>
            </a:lvl1pPr>
          </a:lstStyle>
          <a:p>
            <a:pPr defTabSz="919480">
              <a:defRPr/>
            </a:pPr>
            <a:endParaRPr lang="en-US" altLang="zh-CN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729" y="9430469"/>
            <a:ext cx="2946350" cy="496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946" tIns="45974" rIns="91946" bIns="45974" numCol="1" anchor="b" anchorCtr="0" compatLnSpc="1"/>
          <a:lstStyle/>
          <a:p>
            <a:pPr lvl="0" algn="r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>
                <a:ea typeface="华文中宋" panose="02010600040101010101" pitchFamily="2" charset="-122"/>
              </a:rPr>
            </a:fld>
            <a:endParaRPr lang="zh-CN" altLang="en-US" sz="1200" dirty="0">
              <a:ea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756" cy="49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946" tIns="45974" rIns="91946" bIns="45974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919480"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29" y="1"/>
            <a:ext cx="2944756" cy="49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946" tIns="45974" rIns="91946" bIns="45974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919480">
              <a:defRPr/>
            </a:pPr>
            <a:fld id="{FE44F47F-3C94-4F52-8B92-28CB96AE220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704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8288" cy="3722687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4443"/>
            <a:ext cx="5437822" cy="4467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946" tIns="45974" rIns="91946" bIns="45974" numCol="1" anchor="t" anchorCtr="0" compatLnSpc="1"/>
          <a:lstStyle/>
          <a:p>
            <a:pPr marL="0" marR="0" lvl="0" indent="0" algn="l" defTabSz="91948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9740" marR="0" lvl="1" indent="0" algn="l" defTabSz="91948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9480" marR="0" lvl="2" indent="0" algn="l" defTabSz="91948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9220" marR="0" lvl="3" indent="0" algn="l" defTabSz="91948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38960" marR="0" lvl="4" indent="0" algn="l" defTabSz="91948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883"/>
            <a:ext cx="2944756" cy="4945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946" tIns="45974" rIns="91946" bIns="45974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919480"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29" y="9428883"/>
            <a:ext cx="2944756" cy="4945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946" tIns="45974" rIns="91946" bIns="45974" numCol="1" anchor="b" anchorCtr="0" compatLnSpc="1"/>
          <a:lstStyle/>
          <a:p>
            <a:pPr lvl="0" algn="r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802" y="6573078"/>
            <a:ext cx="12190198" cy="284926"/>
          </a:xfrm>
          <a:prstGeom prst="rect">
            <a:avLst/>
          </a:prstGeom>
          <a:solidFill>
            <a:srgbClr val="004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888776" y="5619004"/>
            <a:ext cx="1331583" cy="296436"/>
          </a:xfrm>
          <a:prstGeom prst="rect">
            <a:avLst/>
          </a:prstGeom>
          <a:solidFill>
            <a:srgbClr val="FB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15" y="6567501"/>
            <a:ext cx="1310926" cy="2960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1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6878" y="6100764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A08366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A08366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7448" y="5917027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0056440" y="6516052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厚德博学  追求卓越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6878" y="6100763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A08366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A08366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9" name="六边形 17"/>
          <p:cNvSpPr/>
          <p:nvPr userDrawn="1"/>
        </p:nvSpPr>
        <p:spPr>
          <a:xfrm>
            <a:off x="867964" y="1550162"/>
            <a:ext cx="4273980" cy="3757674"/>
          </a:xfrm>
          <a:custGeom>
            <a:avLst/>
            <a:gdLst>
              <a:gd name="connsiteX0" fmla="*/ 38037 w 4273980"/>
              <a:gd name="connsiteY0" fmla="*/ 1717840 h 3757674"/>
              <a:gd name="connsiteX1" fmla="*/ 797455 w 4273980"/>
              <a:gd name="connsiteY1" fmla="*/ 199003 h 3757674"/>
              <a:gd name="connsiteX2" fmla="*/ 1119449 w 4273980"/>
              <a:gd name="connsiteY2" fmla="*/ 0 h 3757674"/>
              <a:gd name="connsiteX3" fmla="*/ 3154533 w 4273980"/>
              <a:gd name="connsiteY3" fmla="*/ 0 h 3757674"/>
              <a:gd name="connsiteX4" fmla="*/ 3476527 w 4273980"/>
              <a:gd name="connsiteY4" fmla="*/ 199003 h 3757674"/>
              <a:gd name="connsiteX5" fmla="*/ 4235945 w 4273980"/>
              <a:gd name="connsiteY5" fmla="*/ 1717840 h 3757674"/>
              <a:gd name="connsiteX6" fmla="*/ 4235945 w 4273980"/>
              <a:gd name="connsiteY6" fmla="*/ 2039834 h 3757674"/>
              <a:gd name="connsiteX7" fmla="*/ 3476527 w 4273980"/>
              <a:gd name="connsiteY7" fmla="*/ 3558671 h 3757674"/>
              <a:gd name="connsiteX8" fmla="*/ 3154533 w 4273980"/>
              <a:gd name="connsiteY8" fmla="*/ 3757674 h 3757674"/>
              <a:gd name="connsiteX9" fmla="*/ 1119449 w 4273980"/>
              <a:gd name="connsiteY9" fmla="*/ 3757674 h 3757674"/>
              <a:gd name="connsiteX10" fmla="*/ 797455 w 4273980"/>
              <a:gd name="connsiteY10" fmla="*/ 3558671 h 3757674"/>
              <a:gd name="connsiteX11" fmla="*/ 38037 w 4273980"/>
              <a:gd name="connsiteY11" fmla="*/ 2039834 h 3757674"/>
              <a:gd name="connsiteX12" fmla="*/ 38037 w 4273980"/>
              <a:gd name="connsiteY12" fmla="*/ 1717840 h 375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73980" h="3757674">
                <a:moveTo>
                  <a:pt x="38037" y="1717840"/>
                </a:moveTo>
                <a:lnTo>
                  <a:pt x="797455" y="199003"/>
                </a:lnTo>
                <a:cubicBezTo>
                  <a:pt x="858450" y="77014"/>
                  <a:pt x="983061" y="0"/>
                  <a:pt x="1119449" y="0"/>
                </a:cubicBezTo>
                <a:lnTo>
                  <a:pt x="3154533" y="0"/>
                </a:lnTo>
                <a:cubicBezTo>
                  <a:pt x="3290921" y="0"/>
                  <a:pt x="3415532" y="77014"/>
                  <a:pt x="3476527" y="199003"/>
                </a:cubicBezTo>
                <a:lnTo>
                  <a:pt x="4235945" y="1717840"/>
                </a:lnTo>
                <a:cubicBezTo>
                  <a:pt x="4286659" y="1819268"/>
                  <a:pt x="4286659" y="1938406"/>
                  <a:pt x="4235945" y="2039834"/>
                </a:cubicBezTo>
                <a:lnTo>
                  <a:pt x="3476527" y="3558671"/>
                </a:lnTo>
                <a:cubicBezTo>
                  <a:pt x="3415532" y="3680660"/>
                  <a:pt x="3290921" y="3757674"/>
                  <a:pt x="3154533" y="3757674"/>
                </a:cubicBezTo>
                <a:lnTo>
                  <a:pt x="1119449" y="3757674"/>
                </a:lnTo>
                <a:cubicBezTo>
                  <a:pt x="983061" y="3757674"/>
                  <a:pt x="858450" y="3680660"/>
                  <a:pt x="797455" y="3558671"/>
                </a:cubicBezTo>
                <a:lnTo>
                  <a:pt x="38037" y="2039834"/>
                </a:lnTo>
                <a:cubicBezTo>
                  <a:pt x="-12678" y="1938406"/>
                  <a:pt x="-12678" y="1819268"/>
                  <a:pt x="38037" y="1717840"/>
                </a:cubicBezTo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76200">
            <a:solidFill>
              <a:srgbClr val="004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1" name="六边形 65"/>
          <p:cNvSpPr/>
          <p:nvPr userDrawn="1"/>
        </p:nvSpPr>
        <p:spPr>
          <a:xfrm>
            <a:off x="1774167" y="2333767"/>
            <a:ext cx="2461574" cy="2190464"/>
          </a:xfrm>
          <a:custGeom>
            <a:avLst/>
            <a:gdLst>
              <a:gd name="connsiteX0" fmla="*/ 38036 w 2633968"/>
              <a:gd name="connsiteY0" fmla="*/ 1010939 h 2343872"/>
              <a:gd name="connsiteX1" fmla="*/ 444004 w 2633968"/>
              <a:gd name="connsiteY1" fmla="*/ 199003 h 2343872"/>
              <a:gd name="connsiteX2" fmla="*/ 765998 w 2633968"/>
              <a:gd name="connsiteY2" fmla="*/ 0 h 2343872"/>
              <a:gd name="connsiteX3" fmla="*/ 1867971 w 2633968"/>
              <a:gd name="connsiteY3" fmla="*/ 0 h 2343872"/>
              <a:gd name="connsiteX4" fmla="*/ 2189965 w 2633968"/>
              <a:gd name="connsiteY4" fmla="*/ 199003 h 2343872"/>
              <a:gd name="connsiteX5" fmla="*/ 2595932 w 2633968"/>
              <a:gd name="connsiteY5" fmla="*/ 1010939 h 2343872"/>
              <a:gd name="connsiteX6" fmla="*/ 2595933 w 2633968"/>
              <a:gd name="connsiteY6" fmla="*/ 1332933 h 2343872"/>
              <a:gd name="connsiteX7" fmla="*/ 2189965 w 2633968"/>
              <a:gd name="connsiteY7" fmla="*/ 2144869 h 2343872"/>
              <a:gd name="connsiteX8" fmla="*/ 1867971 w 2633968"/>
              <a:gd name="connsiteY8" fmla="*/ 2343872 h 2343872"/>
              <a:gd name="connsiteX9" fmla="*/ 765998 w 2633968"/>
              <a:gd name="connsiteY9" fmla="*/ 2343872 h 2343872"/>
              <a:gd name="connsiteX10" fmla="*/ 444004 w 2633968"/>
              <a:gd name="connsiteY10" fmla="*/ 2144869 h 2343872"/>
              <a:gd name="connsiteX11" fmla="*/ 38036 w 2633968"/>
              <a:gd name="connsiteY11" fmla="*/ 1332933 h 2343872"/>
              <a:gd name="connsiteX12" fmla="*/ 38036 w 2633968"/>
              <a:gd name="connsiteY12" fmla="*/ 1010939 h 234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3968" h="2343872">
                <a:moveTo>
                  <a:pt x="38036" y="1010939"/>
                </a:moveTo>
                <a:lnTo>
                  <a:pt x="444004" y="199003"/>
                </a:lnTo>
                <a:cubicBezTo>
                  <a:pt x="504999" y="77014"/>
                  <a:pt x="629610" y="0"/>
                  <a:pt x="765998" y="0"/>
                </a:cubicBezTo>
                <a:lnTo>
                  <a:pt x="1867971" y="0"/>
                </a:lnTo>
                <a:cubicBezTo>
                  <a:pt x="2004359" y="0"/>
                  <a:pt x="2128970" y="77014"/>
                  <a:pt x="2189965" y="199003"/>
                </a:cubicBezTo>
                <a:lnTo>
                  <a:pt x="2595932" y="1010939"/>
                </a:lnTo>
                <a:cubicBezTo>
                  <a:pt x="2646647" y="1112367"/>
                  <a:pt x="2646647" y="1231505"/>
                  <a:pt x="2595933" y="1332933"/>
                </a:cubicBezTo>
                <a:lnTo>
                  <a:pt x="2189965" y="2144869"/>
                </a:lnTo>
                <a:cubicBezTo>
                  <a:pt x="2128970" y="2266858"/>
                  <a:pt x="2004359" y="2343872"/>
                  <a:pt x="1867971" y="2343872"/>
                </a:cubicBezTo>
                <a:lnTo>
                  <a:pt x="765998" y="2343872"/>
                </a:lnTo>
                <a:cubicBezTo>
                  <a:pt x="629610" y="2343872"/>
                  <a:pt x="504999" y="2266858"/>
                  <a:pt x="444004" y="2144869"/>
                </a:cubicBezTo>
                <a:lnTo>
                  <a:pt x="38036" y="1332933"/>
                </a:lnTo>
                <a:cubicBezTo>
                  <a:pt x="-12679" y="1231505"/>
                  <a:pt x="-12678" y="1112367"/>
                  <a:pt x="38036" y="1010939"/>
                </a:cubicBezTo>
              </a:path>
            </a:pathLst>
          </a:cu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9220200" y="0"/>
            <a:ext cx="2971800" cy="6858000"/>
          </a:xfrm>
          <a:prstGeom prst="rect">
            <a:avLst/>
          </a:prstGeom>
          <a:solidFill>
            <a:srgbClr val="00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6380414" y="1753864"/>
            <a:ext cx="4943622" cy="9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5</a:t>
            </a:r>
            <a:endParaRPr lang="en-US" altLang="zh-CN"/>
          </a:p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6380414" y="2929566"/>
            <a:ext cx="4943622" cy="9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5</a:t>
            </a:r>
            <a:endParaRPr lang="en-US" altLang="zh-CN"/>
          </a:p>
          <a:p>
            <a:pPr algn="ctr"/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>
            <a:off x="6380414" y="4105268"/>
            <a:ext cx="4943622" cy="9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5</a:t>
            </a:r>
            <a:endParaRPr lang="en-US" altLang="zh-CN"/>
          </a:p>
          <a:p>
            <a:pPr algn="ctr"/>
            <a:endParaRPr lang="zh-CN" altLang="en-US"/>
          </a:p>
        </p:txBody>
      </p:sp>
      <p:sp>
        <p:nvSpPr>
          <p:cNvPr id="25" name="矩形 24"/>
          <p:cNvSpPr/>
          <p:nvPr userDrawn="1"/>
        </p:nvSpPr>
        <p:spPr>
          <a:xfrm>
            <a:off x="6380414" y="578162"/>
            <a:ext cx="4943622" cy="9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5</a:t>
            </a:r>
            <a:endParaRPr lang="en-US" altLang="zh-CN"/>
          </a:p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6380414" y="5280969"/>
            <a:ext cx="4943622" cy="9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5</a:t>
            </a:r>
            <a:endParaRPr lang="en-US" altLang="zh-CN"/>
          </a:p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-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31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9" cy="368458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16" Type="http://schemas.openxmlformats.org/officeDocument/2006/relationships/image" Target="../media/image7.png"/><Relationship Id="rId15" Type="http://schemas.openxmlformats.org/officeDocument/2006/relationships/image" Target="../media/image6.png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1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524569"/>
            <a:ext cx="12192000" cy="333434"/>
          </a:xfrm>
          <a:prstGeom prst="rect">
            <a:avLst/>
          </a:prstGeom>
          <a:solidFill>
            <a:srgbClr val="004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524569"/>
            <a:ext cx="1753364" cy="333434"/>
          </a:xfrm>
          <a:prstGeom prst="rect">
            <a:avLst/>
          </a:prstGeom>
          <a:solidFill>
            <a:srgbClr val="FB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6" y="6566670"/>
            <a:ext cx="1458072" cy="2492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8" b="33438"/>
          <a:stretch>
            <a:fillRect/>
          </a:stretch>
        </p:blipFill>
        <p:spPr>
          <a:xfrm>
            <a:off x="10474453" y="6524569"/>
            <a:ext cx="1320743" cy="333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1802" y="6506817"/>
            <a:ext cx="12190199" cy="351185"/>
          </a:xfrm>
          <a:prstGeom prst="rect">
            <a:avLst/>
          </a:prstGeom>
          <a:solidFill>
            <a:srgbClr val="00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-1" y="6506817"/>
            <a:ext cx="1424609" cy="3511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1" y="6557795"/>
            <a:ext cx="1184684" cy="24922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2" b="35032"/>
          <a:stretch>
            <a:fillRect/>
          </a:stretch>
        </p:blipFill>
        <p:spPr>
          <a:xfrm>
            <a:off x="10728495" y="6506817"/>
            <a:ext cx="1250609" cy="3511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75285" y="44450"/>
            <a:ext cx="11762105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项目名称</a:t>
            </a:r>
            <a:r>
              <a:rPr lang="zh-CN" altLang="en-US" sz="3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×××××</a:t>
            </a:r>
            <a:endParaRPr lang="zh-CN" altLang="en-US" sz="3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作品形式：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××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申报组别：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××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项目类别：研究生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本科生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sz="2400" b="0" kern="1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9745" y="1700530"/>
            <a:ext cx="6313170" cy="45923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zh-CN" sz="200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学院全称：</a:t>
            </a:r>
            <a:endParaRPr lang="zh-CN" altLang="zh-CN" sz="2000" b="0" kern="100" dirty="0">
              <a:solidFill>
                <a:srgbClr val="004698"/>
              </a:solidFill>
              <a:latin typeface="+mn-ea"/>
              <a:ea typeface="+mn-ea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zh-CN" sz="200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指导老师：</a:t>
            </a:r>
            <a:r>
              <a:rPr lang="zh-CN" altLang="zh-CN" sz="2000" b="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姓名</a:t>
            </a:r>
            <a:r>
              <a:rPr lang="en-US" altLang="zh-CN" sz="2000" b="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+</a:t>
            </a:r>
            <a:r>
              <a:rPr lang="zh-CN" altLang="en-US" sz="2000" b="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所在单位，不超过</a:t>
            </a:r>
            <a:r>
              <a:rPr lang="en-US" altLang="zh-CN" sz="2000" b="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3</a:t>
            </a:r>
            <a:r>
              <a:rPr lang="zh-CN" altLang="en-US" sz="2000" b="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位</a:t>
            </a:r>
            <a:endParaRPr lang="zh-CN" altLang="zh-CN" sz="2000" kern="100" dirty="0">
              <a:solidFill>
                <a:srgbClr val="004698"/>
              </a:solidFill>
              <a:latin typeface="+mn-ea"/>
              <a:ea typeface="+mn-ea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当前模型</a:t>
            </a:r>
            <a:r>
              <a:rPr lang="en-US" altLang="zh-CN" sz="200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/</a:t>
            </a:r>
            <a:r>
              <a:rPr lang="zh-CN" altLang="en-US" sz="200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实物</a:t>
            </a:r>
            <a:r>
              <a:rPr lang="en-US" altLang="zh-CN" sz="200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/</a:t>
            </a:r>
            <a:r>
              <a:rPr lang="zh-CN" altLang="en-US" sz="200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作品完成进度：</a:t>
            </a:r>
            <a:r>
              <a:rPr lang="zh-CN" altLang="en-US" sz="2000" b="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百分比和文字简述</a:t>
            </a:r>
            <a:endParaRPr lang="zh-CN" altLang="en-US" sz="2000" kern="100" dirty="0">
              <a:solidFill>
                <a:srgbClr val="004698"/>
              </a:solidFill>
              <a:latin typeface="+mn-ea"/>
              <a:ea typeface="+mn-ea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项目已有成果（学生一作）：</a:t>
            </a:r>
            <a:r>
              <a:rPr lang="zh-CN" altLang="en-US" sz="2000" b="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形式</a:t>
            </a:r>
            <a:r>
              <a:rPr lang="en-US" altLang="zh-CN" sz="2000" b="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+</a:t>
            </a:r>
            <a:r>
              <a:rPr lang="zh-CN" altLang="en-US" sz="2000" b="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数量，如论文</a:t>
            </a:r>
            <a:r>
              <a:rPr lang="en-US" altLang="zh-CN" sz="2000" b="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2000" b="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，已授权发明专利</a:t>
            </a:r>
            <a:r>
              <a:rPr lang="en-US" altLang="zh-CN" sz="2000" b="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3</a:t>
            </a:r>
            <a:r>
              <a:rPr lang="zh-CN" altLang="en-US" sz="2000" b="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等</a:t>
            </a:r>
            <a:endParaRPr lang="zh-CN" altLang="en-US" sz="2000" kern="100" dirty="0">
              <a:solidFill>
                <a:srgbClr val="004698"/>
              </a:solidFill>
              <a:latin typeface="+mn-ea"/>
              <a:ea typeface="+mn-ea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项目已有成果（学生非一作）：</a:t>
            </a:r>
            <a:r>
              <a:rPr lang="zh-CN" altLang="en-US" sz="2000" b="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形式</a:t>
            </a:r>
            <a:r>
              <a:rPr lang="en-US" altLang="zh-CN" sz="2000" b="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+</a:t>
            </a:r>
            <a:r>
              <a:rPr lang="zh-CN" altLang="en-US" sz="2000" b="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数量，同上</a:t>
            </a:r>
            <a:endParaRPr lang="zh-CN" altLang="en-US" sz="2000" b="0" kern="100" dirty="0">
              <a:solidFill>
                <a:srgbClr val="004698"/>
              </a:solidFill>
              <a:latin typeface="+mn-ea"/>
              <a:ea typeface="+mn-ea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仍待产出成果：</a:t>
            </a:r>
            <a:r>
              <a:rPr lang="zh-CN" altLang="en-US" sz="2000" b="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形式</a:t>
            </a:r>
            <a:r>
              <a:rPr lang="en-US" altLang="zh-CN" sz="2000" b="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+</a:t>
            </a:r>
            <a:r>
              <a:rPr lang="zh-CN" altLang="en-US" sz="2000" b="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数量，同上</a:t>
            </a:r>
            <a:endParaRPr lang="zh-CN" altLang="en-US" sz="2000" b="0" kern="100" dirty="0">
              <a:solidFill>
                <a:srgbClr val="004698"/>
              </a:solidFill>
              <a:latin typeface="+mn-ea"/>
              <a:ea typeface="+mn-ea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创新点简述：</a:t>
            </a:r>
            <a:r>
              <a:rPr lang="zh-CN" altLang="en-US" sz="2000" b="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不超过</a:t>
            </a:r>
            <a:r>
              <a:rPr lang="en-US" altLang="zh-CN" sz="2000" b="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300</a:t>
            </a:r>
            <a:r>
              <a:rPr lang="zh-CN" altLang="en-US" sz="2000" b="0" kern="100" dirty="0">
                <a:solidFill>
                  <a:srgbClr val="004698"/>
                </a:solidFill>
                <a:latin typeface="+mn-ea"/>
                <a:ea typeface="+mn-ea"/>
                <a:sym typeface="+mn-ea"/>
              </a:rPr>
              <a:t>字</a:t>
            </a:r>
            <a:endParaRPr lang="zh-CN" altLang="en-US" sz="2000" kern="100" dirty="0">
              <a:solidFill>
                <a:srgbClr val="004698"/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000" kern="100" dirty="0">
              <a:solidFill>
                <a:srgbClr val="004698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2" name="矩形 21"/>
          <p:cNvSpPr/>
          <p:nvPr>
            <p:custDataLst>
              <p:tags r:id="rId2"/>
            </p:custDataLst>
          </p:nvPr>
        </p:nvSpPr>
        <p:spPr>
          <a:xfrm>
            <a:off x="7463790" y="1628140"/>
            <a:ext cx="3963035" cy="152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800" kern="100" dirty="0">
                <a:solidFill>
                  <a:srgbClr val="004698"/>
                </a:solidFill>
                <a:latin typeface="+mn-ea"/>
                <a:ea typeface="+mn-ea"/>
              </a:rPr>
              <a:t>曾获</a:t>
            </a:r>
            <a:r>
              <a:rPr lang="zh-CN" altLang="en-US" sz="1800" kern="100" dirty="0">
                <a:solidFill>
                  <a:srgbClr val="004698"/>
                </a:solidFill>
                <a:latin typeface="+mn-ea"/>
                <a:ea typeface="+mn-ea"/>
              </a:rPr>
              <a:t>奖项：</a:t>
            </a:r>
            <a:endParaRPr lang="zh-CN" altLang="en-US" sz="1800" kern="100" dirty="0">
              <a:solidFill>
                <a:srgbClr val="004698"/>
              </a:solidFill>
              <a:latin typeface="+mn-ea"/>
              <a:ea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800" kern="100" dirty="0">
                <a:solidFill>
                  <a:srgbClr val="004698"/>
                </a:solidFill>
                <a:latin typeface="+mn-ea"/>
                <a:ea typeface="+mn-ea"/>
              </a:rPr>
              <a:t>其他：</a:t>
            </a:r>
            <a:r>
              <a:rPr lang="zh-CN" altLang="en-US" sz="1800" b="0" kern="100" dirty="0">
                <a:solidFill>
                  <a:srgbClr val="004698"/>
                </a:solidFill>
                <a:latin typeface="+mn-ea"/>
                <a:ea typeface="+mn-ea"/>
              </a:rPr>
              <a:t>其他有助于了解项目的需要介绍的内容</a:t>
            </a:r>
            <a:r>
              <a:rPr lang="en-US" altLang="zh-CN" sz="1800" b="0" kern="100" dirty="0">
                <a:solidFill>
                  <a:srgbClr val="004698"/>
                </a:solidFill>
                <a:latin typeface="+mn-ea"/>
                <a:ea typeface="+mn-ea"/>
              </a:rPr>
              <a:t>/</a:t>
            </a:r>
            <a:r>
              <a:rPr lang="zh-CN" altLang="en-US" sz="1800" b="0" kern="100" dirty="0">
                <a:solidFill>
                  <a:srgbClr val="004698"/>
                </a:solidFill>
                <a:latin typeface="+mn-ea"/>
                <a:ea typeface="+mn-ea"/>
              </a:rPr>
              <a:t>装置照片、图表</a:t>
            </a:r>
            <a:r>
              <a:rPr lang="en-US" altLang="zh-CN" sz="1800" b="0" kern="100" dirty="0">
                <a:solidFill>
                  <a:srgbClr val="004698"/>
                </a:solidFill>
                <a:latin typeface="+mn-ea"/>
                <a:ea typeface="+mn-ea"/>
              </a:rPr>
              <a:t>/</a:t>
            </a:r>
            <a:r>
              <a:rPr lang="zh-CN" altLang="en-US" sz="1800" b="0" kern="100" dirty="0">
                <a:solidFill>
                  <a:srgbClr val="004698"/>
                </a:solidFill>
                <a:latin typeface="+mn-ea"/>
                <a:ea typeface="+mn-ea"/>
              </a:rPr>
              <a:t>说明等</a:t>
            </a:r>
            <a:endParaRPr lang="zh-CN" altLang="en-US" sz="1800" b="0" kern="100" dirty="0">
              <a:solidFill>
                <a:srgbClr val="004698"/>
              </a:solidFill>
              <a:latin typeface="+mn-ea"/>
              <a:ea typeface="+mn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77954" y="2123510"/>
            <a:ext cx="0" cy="3537232"/>
          </a:xfrm>
          <a:prstGeom prst="line">
            <a:avLst/>
          </a:prstGeom>
          <a:ln w="25400">
            <a:solidFill>
              <a:schemeClr val="bg1">
                <a:lumMod val="8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366640" y="1260280"/>
            <a:ext cx="6563531" cy="51521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0988" y="1072446"/>
            <a:ext cx="1174532" cy="375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0987" y="1079468"/>
            <a:ext cx="11745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kern="100" spc="100" dirty="0">
                <a:solidFill>
                  <a:schemeClr val="bg1"/>
                </a:solidFill>
                <a:latin typeface="+mn-ea"/>
                <a:ea typeface="+mn-ea"/>
              </a:rPr>
              <a:t>基本</a:t>
            </a:r>
            <a:r>
              <a:rPr lang="zh-CN" altLang="en-US" kern="100" spc="100" dirty="0">
                <a:solidFill>
                  <a:schemeClr val="bg1"/>
                </a:solidFill>
                <a:latin typeface="+mn-ea"/>
                <a:ea typeface="+mn-ea"/>
              </a:rPr>
              <a:t>情况</a:t>
            </a:r>
            <a:endParaRPr lang="zh-CN" altLang="en-US" kern="100" spc="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82729" y="1260281"/>
            <a:ext cx="4745919" cy="51521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417077" y="1072446"/>
            <a:ext cx="1174532" cy="375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7417076" y="1079468"/>
            <a:ext cx="117453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kern="100" spc="100" dirty="0">
                <a:solidFill>
                  <a:schemeClr val="bg1"/>
                </a:solidFill>
                <a:latin typeface="+mn-ea"/>
                <a:ea typeface="+mn-ea"/>
              </a:rPr>
              <a:t>其他</a:t>
            </a:r>
            <a:r>
              <a:rPr lang="zh-CN" altLang="en-US" kern="100" spc="100" dirty="0">
                <a:solidFill>
                  <a:schemeClr val="bg1"/>
                </a:solidFill>
                <a:latin typeface="+mn-ea"/>
                <a:ea typeface="+mn-ea"/>
              </a:rPr>
              <a:t>介绍</a:t>
            </a:r>
            <a:endParaRPr lang="zh-CN" altLang="en-US" kern="100" spc="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PP_MARK_KEY" val="ca5ae72a-ac83-4c47-8b38-d66364a28638"/>
  <p:tag name="COMMONDATA" val="eyJoZGlkIjoiMjYyZmZlM2RiNzNkODYzMmRmMzE4MjFlOTcxMTVjYTIifQ=="/>
</p:tagLst>
</file>

<file path=ppt/theme/theme1.xml><?xml version="1.0" encoding="utf-8"?>
<a:theme xmlns:a="http://schemas.openxmlformats.org/drawingml/2006/main" name="2_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216</Words>
  <Application>WPS 演示</Application>
  <PresentationFormat>宽屏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Calibri</vt:lpstr>
      <vt:lpstr>微软雅黑</vt:lpstr>
      <vt:lpstr>华文隶书</vt:lpstr>
      <vt:lpstr>华文中宋</vt:lpstr>
      <vt:lpstr>Arial Unicode MS</vt:lpstr>
      <vt:lpstr>Calibri Light</vt:lpstr>
      <vt:lpstr>2_Office 主题​​</vt:lpstr>
      <vt:lpstr>4_Office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mupi</dc:creator>
  <cp:lastModifiedBy>YYDS </cp:lastModifiedBy>
  <cp:revision>6409</cp:revision>
  <cp:lastPrinted>2022-02-28T00:07:00Z</cp:lastPrinted>
  <dcterms:created xsi:type="dcterms:W3CDTF">2012-03-09T13:39:00Z</dcterms:created>
  <dcterms:modified xsi:type="dcterms:W3CDTF">2025-01-12T23:21:47Z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F73FD73FC4154117966039BE49AA56F0_13</vt:lpwstr>
  </property>
</Properties>
</file>